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70" r:id="rId9"/>
    <p:sldId id="267" r:id="rId10"/>
    <p:sldId id="268" r:id="rId11"/>
    <p:sldId id="269" r:id="rId12"/>
    <p:sldId id="265" r:id="rId13"/>
    <p:sldId id="264" r:id="rId14"/>
    <p:sldId id="266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931BE-6F42-48F1-9194-8CB4B52929F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036B4-0ABB-4C2B-B92E-0FAFE697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036B4-0ABB-4C2B-B92E-0FAFE697D8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3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751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8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3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1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59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8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8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38C2B2-0A3D-4F05-B99C-0BD048737FB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FA1DA-A0E9-40A9-B0C7-B003241E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6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746E-DDA5-8356-EF7C-94FE02F1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436223"/>
          </a:xfrm>
        </p:spPr>
        <p:txBody>
          <a:bodyPr/>
          <a:lstStyle/>
          <a:p>
            <a:pPr algn="ctr"/>
            <a:r>
              <a:rPr lang="en-US" sz="4800" dirty="0"/>
              <a:t>Coronary Heart Disease and Risk Factors in Oklahoma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235B7-4E1C-B88A-8352-FD5AC091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23153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Vahan Boyajyan</a:t>
            </a:r>
          </a:p>
          <a:p>
            <a:pPr algn="ctr"/>
            <a:r>
              <a:rPr lang="en-US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HMP 703 Final </a:t>
            </a:r>
          </a:p>
          <a:p>
            <a:pPr algn="ctr"/>
            <a:r>
              <a:rPr lang="en-US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December 13, 2023</a:t>
            </a:r>
          </a:p>
        </p:txBody>
      </p:sp>
    </p:spTree>
    <p:extLst>
      <p:ext uri="{BB962C8B-B14F-4D97-AF65-F5344CB8AC3E}">
        <p14:creationId xmlns:p14="http://schemas.microsoft.com/office/powerpoint/2010/main" val="18694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1"/>
    </mc:Choice>
    <mc:Fallback xmlns="">
      <p:transition spd="slow" advTm="116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372E7575-6B26-7C71-9867-288E1B2B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0"/>
            <a:ext cx="1010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51"/>
    </mc:Choice>
    <mc:Fallback xmlns="">
      <p:transition spd="slow" advTm="466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D201F8CF-DCAA-3192-9795-D2207D31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39"/>
    </mc:Choice>
    <mc:Fallback xmlns="">
      <p:transition spd="slow" advTm="952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59B5-1D4B-7F31-788B-2AFC9BC7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FE88-51EE-5B7F-1F8D-1E42590F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470992"/>
            <a:ext cx="9731801" cy="4777408"/>
          </a:xfrm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Inset Map: 6,10*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Point Graduated Symbols: 3, 4, 5, 7, 8, 11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variable with field calculator: 3, 5, 6, 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by attributes: 6,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by Location: 6, 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Geoprocessing (Clip): 3,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Geoprocessing (Merge): 7, 8, 10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Join: 3, 5, 6, 7, 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Spatial Join: 8,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Metadata: 4, 6 (see the following slides)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 Geocoding (Original Shapefile): 8, 10 (see the following slides)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X,Y Table to Point (Original Shapefile):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Model: 9 (See the following slides)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Site Suitability Index in Spatial Analyst: 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Kernel Density Map in Spatial Analyst : 11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*All numbers represent the slides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5"/>
    </mc:Choice>
    <mc:Fallback xmlns="">
      <p:transition spd="slow" advTm="62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55A95E9-C3DD-6102-D078-F9B789DF8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329609"/>
            <a:ext cx="10759440" cy="61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3"/>
    </mc:Choice>
    <mc:Fallback xmlns="">
      <p:transition spd="slow" advTm="85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9352-E1D3-2279-8AFD-C1D79226B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344772"/>
            <a:ext cx="11074400" cy="61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1"/>
    </mc:Choice>
    <mc:Fallback xmlns="">
      <p:transition spd="slow" advTm="66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E6CAEE-E8A6-C713-9C53-3EC744CB5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992778"/>
            <a:ext cx="10136777" cy="5504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F25F9-8AFF-21DA-9F1D-F5ED4DBF1F89}"/>
              </a:ext>
            </a:extLst>
          </p:cNvPr>
          <p:cNvSpPr txBox="1"/>
          <p:nvPr/>
        </p:nvSpPr>
        <p:spPr>
          <a:xfrm>
            <a:off x="313509" y="269966"/>
            <a:ext cx="998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Address Geocoding for Health Care Facilities in Eastern Oklahoma</a:t>
            </a:r>
          </a:p>
        </p:txBody>
      </p:sp>
    </p:spTree>
    <p:extLst>
      <p:ext uri="{BB962C8B-B14F-4D97-AF65-F5344CB8AC3E}">
        <p14:creationId xmlns:p14="http://schemas.microsoft.com/office/powerpoint/2010/main" val="17643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6"/>
    </mc:Choice>
    <mc:Fallback xmlns="">
      <p:transition spd="slow" advTm="70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33521D-4DF6-9736-62E4-9A0C82B6F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3" y="1105988"/>
            <a:ext cx="11135360" cy="5390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49E92-4305-7CBE-A2FF-2BBFFED15E1B}"/>
              </a:ext>
            </a:extLst>
          </p:cNvPr>
          <p:cNvSpPr txBox="1"/>
          <p:nvPr/>
        </p:nvSpPr>
        <p:spPr>
          <a:xfrm>
            <a:off x="940526" y="278674"/>
            <a:ext cx="9457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Address Geocoding for Sports Facilities in Oklahoma 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2"/>
    </mc:Choice>
    <mc:Fallback xmlns="">
      <p:transition spd="slow" advTm="54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F5D4C-5A06-51A1-4E57-EAE14510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248337"/>
            <a:ext cx="10982960" cy="62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7"/>
    </mc:Choice>
    <mc:Fallback xmlns="">
      <p:transition spd="slow" advTm="91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C206-7194-2DD3-41FC-3D58A1E6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452718"/>
            <a:ext cx="9404723" cy="1400530"/>
          </a:xfrm>
        </p:spPr>
        <p:txBody>
          <a:bodyPr/>
          <a:lstStyle/>
          <a:p>
            <a:r>
              <a:rPr lang="en-US" b="1" dirty="0"/>
              <a:t>Background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BEFF-DF4C-FDF9-ED42-DD420481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1384663"/>
            <a:ext cx="11672389" cy="5111931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Coronary heart disease is a type of heart disease where the arteries of the heart cannot deliver enough oxygen-rich blood to the heart.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the Centers for Disease Control and Prevention (CDC) the State of Oklahoma had the highest rate of heart disease mortality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risk factors may lead to the development Coronary Heart Disease (CHD):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Behavioral risk factors (not limited to):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Smoking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Physical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Socioeconomic factors (not limited to):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Poverty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Racial and ethnic discrimination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 to Healthcare: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Observe geographic distinctions of Coronary Heart Disease and Heart Disease Mortality across Oklahoma counties and census tracts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Examine the influence of Smoking and Obesity on the prevalence of CHD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Explore the prevalence of CHD in counties and census tracts with different poverty level and racial/ethnic distribution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Explore the availability of health care facilities in some counties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Study the effect of sports facilities on the prevalence of the CHD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48"/>
    </mc:Choice>
    <mc:Fallback xmlns="">
      <p:transition spd="slow" advTm="799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27053-8E82-6468-4E3A-6BAF58881D5A}"/>
              </a:ext>
            </a:extLst>
          </p:cNvPr>
          <p:cNvSpPr txBox="1"/>
          <p:nvPr/>
        </p:nvSpPr>
        <p:spPr>
          <a:xfrm>
            <a:off x="0" y="2238103"/>
            <a:ext cx="11861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close-up of a map of the state&#10;&#10;Description automatically generated">
            <a:extLst>
              <a:ext uri="{FF2B5EF4-FFF2-40B4-BE49-F238E27FC236}">
                <a16:creationId xmlns:a16="http://schemas.microsoft.com/office/drawing/2014/main" id="{5C4DADFB-70F5-9D80-8FF9-F947686B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0" y="0"/>
            <a:ext cx="978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72"/>
    </mc:Choice>
    <mc:Fallback xmlns="">
      <p:transition spd="slow" advTm="721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 of the state&#10;&#10;Description automatically generated">
            <a:extLst>
              <a:ext uri="{FF2B5EF4-FFF2-40B4-BE49-F238E27FC236}">
                <a16:creationId xmlns:a16="http://schemas.microsoft.com/office/drawing/2014/main" id="{C88461B2-6BE8-3C92-F0C0-C0B47FE61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0"/>
            <a:ext cx="996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02"/>
    </mc:Choice>
    <mc:Fallback xmlns="">
      <p:transition spd="slow" advTm="4810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tate of oklahoma with different colored dots&#10;&#10;Description automatically generated">
            <a:extLst>
              <a:ext uri="{FF2B5EF4-FFF2-40B4-BE49-F238E27FC236}">
                <a16:creationId xmlns:a16="http://schemas.microsoft.com/office/drawing/2014/main" id="{5F95C2FA-9544-9975-8E03-C58500E3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0"/>
            <a:ext cx="995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09"/>
    </mc:Choice>
    <mc:Fallback xmlns="">
      <p:transition spd="slow" advTm="488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oklahoma&#10;&#10;Description automatically generated">
            <a:extLst>
              <a:ext uri="{FF2B5EF4-FFF2-40B4-BE49-F238E27FC236}">
                <a16:creationId xmlns:a16="http://schemas.microsoft.com/office/drawing/2014/main" id="{3895EE83-E45D-8BE4-72E3-F01F63AB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20" y="0"/>
            <a:ext cx="982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19"/>
    </mc:Choice>
    <mc:Fallback xmlns="">
      <p:transition spd="slow" advTm="438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940B0E3-5A77-83D8-EF5E-7C470B2F2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0"/>
            <a:ext cx="987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6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3"/>
    </mc:Choice>
    <mc:Fallback xmlns="">
      <p:transition spd="slow" advTm="692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health care facilities&#10;&#10;Description automatically generated">
            <a:extLst>
              <a:ext uri="{FF2B5EF4-FFF2-40B4-BE49-F238E27FC236}">
                <a16:creationId xmlns:a16="http://schemas.microsoft.com/office/drawing/2014/main" id="{7E293899-3499-6C19-F936-569FB678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79"/>
    </mc:Choice>
    <mc:Fallback xmlns="">
      <p:transition spd="slow" advTm="902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310E072B-773A-4790-709D-CEF59861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0"/>
            <a:ext cx="994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10"/>
    </mc:Choice>
    <mc:Fallback xmlns="">
      <p:transition spd="slow" advTm="8181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879</TotalTime>
  <Words>353</Words>
  <Application>Microsoft Office PowerPoint</Application>
  <PresentationFormat>Widescreen</PresentationFormat>
  <Paragraphs>48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Coronary Heart Disease and Risk Factors in Oklahoma</vt:lpstr>
      <vt:lpstr>Background and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Elements and Skills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Coronary Heart Disease and Socioeconomic and Behavioral Risk Factors in Oklahoma</dc:title>
  <dc:creator>Vahan Boyajyan</dc:creator>
  <cp:lastModifiedBy>Boyajyan,Vahan</cp:lastModifiedBy>
  <cp:revision>19</cp:revision>
  <dcterms:created xsi:type="dcterms:W3CDTF">2023-11-12T16:47:14Z</dcterms:created>
  <dcterms:modified xsi:type="dcterms:W3CDTF">2024-05-04T02:36:50Z</dcterms:modified>
</cp:coreProperties>
</file>